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8" r:id="rId2"/>
    <p:sldId id="283" r:id="rId3"/>
    <p:sldId id="259" r:id="rId4"/>
    <p:sldId id="271" r:id="rId5"/>
    <p:sldId id="284" r:id="rId6"/>
    <p:sldId id="274" r:id="rId7"/>
    <p:sldId id="266" r:id="rId8"/>
    <p:sldId id="28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1930" autoAdjust="0"/>
  </p:normalViewPr>
  <p:slideViewPr>
    <p:cSldViewPr snapToGrid="0">
      <p:cViewPr>
        <p:scale>
          <a:sx n="85" d="100"/>
          <a:sy n="85" d="100"/>
        </p:scale>
        <p:origin x="6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53CF5-407B-4FF1-8564-EDF75CACCC7C}" type="datetimeFigureOut">
              <a:rPr lang="en-US" smtClean="0"/>
              <a:t>1/12/2019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1E2BC-BD9B-4BBB-9951-FFB22E76ED00}" type="slidenum">
              <a:rPr lang="en-US" smtClean="0"/>
              <a:t>‹#›</a:t>
            </a:fld>
            <a:endParaRPr lang="en-US"/>
          </a:p>
        </p:txBody>
      </p:sp>
    </p:spTree>
    <p:extLst>
      <p:ext uri="{BB962C8B-B14F-4D97-AF65-F5344CB8AC3E}">
        <p14:creationId xmlns:p14="http://schemas.microsoft.com/office/powerpoint/2010/main" val="273027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C1E2BC-BD9B-4BBB-9951-FFB22E76ED00}" type="slidenum">
              <a:rPr lang="en-US" smtClean="0"/>
              <a:t>1</a:t>
            </a:fld>
            <a:endParaRPr lang="en-US"/>
          </a:p>
        </p:txBody>
      </p:sp>
    </p:spTree>
    <p:extLst>
      <p:ext uri="{BB962C8B-B14F-4D97-AF65-F5344CB8AC3E}">
        <p14:creationId xmlns:p14="http://schemas.microsoft.com/office/powerpoint/2010/main" val="111022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1E2BC-BD9B-4BBB-9951-FFB22E76ED00}" type="slidenum">
              <a:rPr lang="en-US" smtClean="0"/>
              <a:t>3</a:t>
            </a:fld>
            <a:endParaRPr lang="en-US"/>
          </a:p>
        </p:txBody>
      </p:sp>
    </p:spTree>
    <p:extLst>
      <p:ext uri="{BB962C8B-B14F-4D97-AF65-F5344CB8AC3E}">
        <p14:creationId xmlns:p14="http://schemas.microsoft.com/office/powerpoint/2010/main" val="2290725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US" sz="2800" dirty="0">
                <a:solidFill>
                  <a:schemeClr val="bg1"/>
                </a:solidFill>
              </a:rPr>
              <a:t>Futures contracts are financial instruments that allow hedgers or speculators to buy or sell an underlying or reference asset at a </a:t>
            </a:r>
            <a:r>
              <a:rPr lang="en-US" sz="2800" b="1" dirty="0">
                <a:solidFill>
                  <a:schemeClr val="bg1"/>
                </a:solidFill>
              </a:rPr>
              <a:t>specific point in time in the future</a:t>
            </a:r>
            <a:r>
              <a:rPr lang="en-US" sz="2800" dirty="0">
                <a:solidFill>
                  <a:schemeClr val="bg1"/>
                </a:solidFill>
              </a:rPr>
              <a:t>.</a:t>
            </a:r>
          </a:p>
          <a:p>
            <a:pPr marL="342900" indent="-342900" algn="l">
              <a:buFont typeface="Arial" panose="020B0604020202020204" pitchFamily="34" charset="0"/>
              <a:buChar char="•"/>
            </a:pPr>
            <a:r>
              <a:rPr lang="en-US" sz="2800" dirty="0">
                <a:solidFill>
                  <a:schemeClr val="bg1"/>
                </a:solidFill>
              </a:rPr>
              <a:t>How do they work?</a:t>
            </a:r>
          </a:p>
          <a:p>
            <a:pPr marL="800100" lvl="1" indent="-342900" algn="l">
              <a:buFont typeface="Arial" panose="020B0604020202020204" pitchFamily="34" charset="0"/>
              <a:buChar char="•"/>
            </a:pPr>
            <a:r>
              <a:rPr lang="en-US" sz="2800" dirty="0">
                <a:solidFill>
                  <a:schemeClr val="bg1"/>
                </a:solidFill>
              </a:rPr>
              <a:t>Cash Settlement on VIX index. Meaning the buyers and sellers of the futures contracts exchange cash at expiration. The amount exchanged being the difference between the price of the contract and the level of the index.</a:t>
            </a:r>
          </a:p>
          <a:p>
            <a:pPr marL="800100" lvl="1" indent="-342900" algn="l">
              <a:buFont typeface="Arial" panose="020B0604020202020204" pitchFamily="34" charset="0"/>
              <a:buChar char="•"/>
            </a:pPr>
            <a:r>
              <a:rPr lang="en-US" sz="2800" dirty="0">
                <a:solidFill>
                  <a:schemeClr val="bg1"/>
                </a:solidFill>
              </a:rPr>
              <a:t>Put simply, </a:t>
            </a:r>
            <a:r>
              <a:rPr lang="en-US" sz="2800" b="1" dirty="0">
                <a:solidFill>
                  <a:schemeClr val="bg1"/>
                </a:solidFill>
              </a:rPr>
              <a:t>future contracts</a:t>
            </a:r>
            <a:r>
              <a:rPr lang="en-US" sz="2800" dirty="0">
                <a:solidFill>
                  <a:schemeClr val="bg1"/>
                </a:solidFill>
              </a:rPr>
              <a:t> are the way to purely bet on the level of the VIX at a point in the future</a:t>
            </a:r>
          </a:p>
          <a:p>
            <a:endParaRPr lang="en-US" dirty="0"/>
          </a:p>
          <a:p>
            <a:endParaRPr lang="en-US" dirty="0"/>
          </a:p>
          <a:p>
            <a:r>
              <a:rPr lang="en-US" dirty="0"/>
              <a:t>So that is a crash course in the particular asset we have decided to target, but say we want to deploy this strategy with real trading capital…. How would we determine if this strategy stands a chance of making a profit, or ideally a superior risk-adjusted return to other investment opportunities</a:t>
            </a:r>
          </a:p>
          <a:p>
            <a:r>
              <a:rPr lang="en-US" dirty="0"/>
              <a:t>We can test the strategy on historical data to see how it would have performed in the past… which is called </a:t>
            </a:r>
            <a:r>
              <a:rPr lang="en-US" b="1" dirty="0" err="1"/>
              <a:t>backtesting</a:t>
            </a:r>
            <a:endParaRPr lang="en-US" dirty="0"/>
          </a:p>
        </p:txBody>
      </p:sp>
      <p:sp>
        <p:nvSpPr>
          <p:cNvPr id="4" name="Slide Number Placeholder 3"/>
          <p:cNvSpPr>
            <a:spLocks noGrp="1"/>
          </p:cNvSpPr>
          <p:nvPr>
            <p:ph type="sldNum" sz="quarter" idx="10"/>
          </p:nvPr>
        </p:nvSpPr>
        <p:spPr/>
        <p:txBody>
          <a:bodyPr/>
          <a:lstStyle/>
          <a:p>
            <a:fld id="{A1C1E2BC-BD9B-4BBB-9951-FFB22E76ED00}" type="slidenum">
              <a:rPr lang="en-US" smtClean="0"/>
              <a:t>4</a:t>
            </a:fld>
            <a:endParaRPr lang="en-US"/>
          </a:p>
        </p:txBody>
      </p:sp>
    </p:spTree>
    <p:extLst>
      <p:ext uri="{BB962C8B-B14F-4D97-AF65-F5344CB8AC3E}">
        <p14:creationId xmlns:p14="http://schemas.microsoft.com/office/powerpoint/2010/main" val="2819445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C1E2BC-BD9B-4BBB-9951-FFB22E76ED00}" type="slidenum">
              <a:rPr lang="en-US" smtClean="0"/>
              <a:t>6</a:t>
            </a:fld>
            <a:endParaRPr lang="en-US"/>
          </a:p>
        </p:txBody>
      </p:sp>
    </p:spTree>
    <p:extLst>
      <p:ext uri="{BB962C8B-B14F-4D97-AF65-F5344CB8AC3E}">
        <p14:creationId xmlns:p14="http://schemas.microsoft.com/office/powerpoint/2010/main" val="3910548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C1E2BC-BD9B-4BBB-9951-FFB22E76ED00}" type="slidenum">
              <a:rPr lang="en-US" smtClean="0"/>
              <a:t>7</a:t>
            </a:fld>
            <a:endParaRPr lang="en-US"/>
          </a:p>
        </p:txBody>
      </p:sp>
    </p:spTree>
    <p:extLst>
      <p:ext uri="{BB962C8B-B14F-4D97-AF65-F5344CB8AC3E}">
        <p14:creationId xmlns:p14="http://schemas.microsoft.com/office/powerpoint/2010/main" val="376544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C1E2BC-BD9B-4BBB-9951-FFB22E76ED00}" type="slidenum">
              <a:rPr lang="en-US" smtClean="0"/>
              <a:t>8</a:t>
            </a:fld>
            <a:endParaRPr lang="en-US"/>
          </a:p>
        </p:txBody>
      </p:sp>
    </p:spTree>
    <p:extLst>
      <p:ext uri="{BB962C8B-B14F-4D97-AF65-F5344CB8AC3E}">
        <p14:creationId xmlns:p14="http://schemas.microsoft.com/office/powerpoint/2010/main" val="994478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08C9C8-FDBD-46B1-917D-E9B67647C4D3}"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1757347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08C9C8-FDBD-46B1-917D-E9B67647C4D3}"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3970143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08C9C8-FDBD-46B1-917D-E9B67647C4D3}"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1046811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08C9C8-FDBD-46B1-917D-E9B67647C4D3}"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3178085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08C9C8-FDBD-46B1-917D-E9B67647C4D3}"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94034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08C9C8-FDBD-46B1-917D-E9B67647C4D3}"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57426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08C9C8-FDBD-46B1-917D-E9B67647C4D3}" type="datetimeFigureOut">
              <a:rPr lang="en-US" smtClean="0"/>
              <a:t>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223203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08C9C8-FDBD-46B1-917D-E9B67647C4D3}" type="datetimeFigureOut">
              <a:rPr lang="en-US" smtClean="0"/>
              <a:t>1/12/2019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3042151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08C9C8-FDBD-46B1-917D-E9B67647C4D3}" type="datetimeFigureOut">
              <a:rPr lang="en-US" smtClean="0"/>
              <a:t>1/12/2019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68191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08C9C8-FDBD-46B1-917D-E9B67647C4D3}"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2152152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08C9C8-FDBD-46B1-917D-E9B67647C4D3}"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D23C85-25F3-4341-BA9E-B4E894F1F8EF}" type="slidenum">
              <a:rPr lang="en-US" smtClean="0"/>
              <a:t>‹#›</a:t>
            </a:fld>
            <a:endParaRPr lang="en-US"/>
          </a:p>
        </p:txBody>
      </p:sp>
    </p:spTree>
    <p:extLst>
      <p:ext uri="{BB962C8B-B14F-4D97-AF65-F5344CB8AC3E}">
        <p14:creationId xmlns:p14="http://schemas.microsoft.com/office/powerpoint/2010/main" val="3770058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8C9C8-FDBD-46B1-917D-E9B67647C4D3}" type="datetimeFigureOut">
              <a:rPr lang="en-US" smtClean="0"/>
              <a:t>1/12/2019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D23C85-25F3-4341-BA9E-B4E894F1F8EF}" type="slidenum">
              <a:rPr lang="en-US" smtClean="0"/>
              <a:t>‹#›</a:t>
            </a:fld>
            <a:endParaRPr lang="en-US"/>
          </a:p>
        </p:txBody>
      </p:sp>
    </p:spTree>
    <p:extLst>
      <p:ext uri="{BB962C8B-B14F-4D97-AF65-F5344CB8AC3E}">
        <p14:creationId xmlns:p14="http://schemas.microsoft.com/office/powerpoint/2010/main" val="4010001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39027" y="244937"/>
            <a:ext cx="10763074" cy="6358855"/>
          </a:xfrm>
        </p:spPr>
        <p:txBody>
          <a:bodyPr>
            <a:normAutofit fontScale="92500" lnSpcReduction="10000"/>
          </a:bodyPr>
          <a:lstStyle/>
          <a:p>
            <a:pPr marL="0" indent="0" algn="ctr">
              <a:buNone/>
            </a:pPr>
            <a:r>
              <a:rPr lang="en-US" sz="4700" b="1" u="sng" dirty="0">
                <a:solidFill>
                  <a:schemeClr val="bg1"/>
                </a:solidFill>
                <a:latin typeface="+mj-lt"/>
              </a:rPr>
              <a:t>OUTLINE</a:t>
            </a:r>
          </a:p>
          <a:p>
            <a:pPr marL="0" indent="0" algn="ctr">
              <a:buNone/>
            </a:pPr>
            <a:endParaRPr lang="en-US" sz="1200" b="1" u="sng" dirty="0">
              <a:solidFill>
                <a:schemeClr val="bg1"/>
              </a:solidFill>
              <a:latin typeface="+mj-lt"/>
            </a:endParaRPr>
          </a:p>
          <a:p>
            <a:r>
              <a:rPr lang="en-US" sz="3000" dirty="0">
                <a:solidFill>
                  <a:schemeClr val="bg1"/>
                </a:solidFill>
              </a:rPr>
              <a:t>Purpose of WTF we </a:t>
            </a:r>
            <a:r>
              <a:rPr lang="en-US" sz="3000" dirty="0" err="1">
                <a:solidFill>
                  <a:schemeClr val="bg1"/>
                </a:solidFill>
              </a:rPr>
              <a:t>doin</a:t>
            </a:r>
            <a:endParaRPr lang="en-US" sz="3000" dirty="0">
              <a:solidFill>
                <a:schemeClr val="bg1"/>
              </a:solidFill>
            </a:endParaRPr>
          </a:p>
          <a:p>
            <a:r>
              <a:rPr lang="en-US" sz="3000" dirty="0">
                <a:solidFill>
                  <a:schemeClr val="bg1"/>
                </a:solidFill>
              </a:rPr>
              <a:t>Background Information</a:t>
            </a:r>
          </a:p>
          <a:p>
            <a:pPr lvl="1"/>
            <a:r>
              <a:rPr lang="en-US" sz="3000" dirty="0">
                <a:solidFill>
                  <a:schemeClr val="bg1"/>
                </a:solidFill>
              </a:rPr>
              <a:t>VIX</a:t>
            </a:r>
          </a:p>
          <a:p>
            <a:pPr lvl="1"/>
            <a:r>
              <a:rPr lang="en-US" sz="3000" dirty="0">
                <a:solidFill>
                  <a:schemeClr val="bg1"/>
                </a:solidFill>
              </a:rPr>
              <a:t>VIX contracts</a:t>
            </a:r>
          </a:p>
          <a:p>
            <a:pPr lvl="1"/>
            <a:r>
              <a:rPr lang="en-US" sz="3000" dirty="0">
                <a:solidFill>
                  <a:schemeClr val="bg1"/>
                </a:solidFill>
              </a:rPr>
              <a:t>Backtester</a:t>
            </a:r>
          </a:p>
          <a:p>
            <a:pPr lvl="1"/>
            <a:r>
              <a:rPr lang="en-US" sz="3000" dirty="0">
                <a:solidFill>
                  <a:schemeClr val="bg1"/>
                </a:solidFill>
              </a:rPr>
              <a:t>Optimization</a:t>
            </a:r>
          </a:p>
          <a:p>
            <a:pPr lvl="2"/>
            <a:r>
              <a:rPr lang="en-US" sz="2600" dirty="0">
                <a:solidFill>
                  <a:schemeClr val="bg1"/>
                </a:solidFill>
              </a:rPr>
              <a:t>LO</a:t>
            </a:r>
          </a:p>
          <a:p>
            <a:pPr lvl="2"/>
            <a:r>
              <a:rPr lang="en-US" sz="2600" dirty="0">
                <a:solidFill>
                  <a:schemeClr val="bg1"/>
                </a:solidFill>
              </a:rPr>
              <a:t>WFA</a:t>
            </a:r>
          </a:p>
          <a:p>
            <a:r>
              <a:rPr lang="en-US" sz="3000" dirty="0">
                <a:solidFill>
                  <a:schemeClr val="bg1"/>
                </a:solidFill>
              </a:rPr>
              <a:t>Objective functions</a:t>
            </a:r>
          </a:p>
          <a:p>
            <a:pPr lvl="1"/>
            <a:r>
              <a:rPr lang="en-US" sz="3000" dirty="0">
                <a:solidFill>
                  <a:schemeClr val="bg1"/>
                </a:solidFill>
              </a:rPr>
              <a:t>Sharpe Ratio</a:t>
            </a:r>
          </a:p>
          <a:p>
            <a:pPr lvl="1"/>
            <a:r>
              <a:rPr lang="en-US" sz="3000" dirty="0">
                <a:solidFill>
                  <a:schemeClr val="bg1"/>
                </a:solidFill>
              </a:rPr>
              <a:t>Annualized Return/Max Drawdown	</a:t>
            </a:r>
          </a:p>
          <a:p>
            <a:r>
              <a:rPr lang="en-US" sz="3000" dirty="0">
                <a:solidFill>
                  <a:schemeClr val="bg1"/>
                </a:solidFill>
              </a:rPr>
              <a:t>WFA results</a:t>
            </a:r>
          </a:p>
          <a:p>
            <a:pPr marL="0" indent="0">
              <a:buNone/>
            </a:pPr>
            <a:endParaRPr lang="en-US" sz="3000" dirty="0">
              <a:solidFill>
                <a:schemeClr val="bg1"/>
              </a:solidFill>
            </a:endParaRPr>
          </a:p>
          <a:p>
            <a:pPr marL="0" indent="0">
              <a:buNone/>
            </a:pPr>
            <a:endParaRPr lang="en-US" sz="3000" dirty="0">
              <a:solidFill>
                <a:schemeClr val="bg1"/>
              </a:solidFill>
            </a:endParaRPr>
          </a:p>
          <a:p>
            <a:endParaRPr lang="en-US" dirty="0"/>
          </a:p>
        </p:txBody>
      </p:sp>
      <p:pic>
        <p:nvPicPr>
          <p:cNvPr id="4" name="Picture 3" descr="Hand with pen pointing at financial numbers">
            <a:extLst>
              <a:ext uri="{FF2B5EF4-FFF2-40B4-BE49-F238E27FC236}">
                <a16:creationId xmlns:a16="http://schemas.microsoft.com/office/drawing/2014/main" id="{C03227E5-42FC-4BED-9380-D40A4026DB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7534675" y="-4630"/>
            <a:ext cx="4657325" cy="6857990"/>
          </a:xfrm>
          <a:prstGeom prst="rect">
            <a:avLst/>
          </a:prstGeom>
        </p:spPr>
      </p:pic>
    </p:spTree>
    <p:extLst>
      <p:ext uri="{BB962C8B-B14F-4D97-AF65-F5344CB8AC3E}">
        <p14:creationId xmlns:p14="http://schemas.microsoft.com/office/powerpoint/2010/main" val="48649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F4A27-C9AF-4280-A29A-D0D33E9BADEB}"/>
              </a:ext>
            </a:extLst>
          </p:cNvPr>
          <p:cNvSpPr txBox="1"/>
          <p:nvPr/>
        </p:nvSpPr>
        <p:spPr>
          <a:xfrm>
            <a:off x="2478024" y="2441448"/>
            <a:ext cx="3361754" cy="369332"/>
          </a:xfrm>
          <a:prstGeom prst="rect">
            <a:avLst/>
          </a:prstGeom>
          <a:noFill/>
        </p:spPr>
        <p:txBody>
          <a:bodyPr wrap="none" rtlCol="0">
            <a:spAutoFit/>
          </a:bodyPr>
          <a:lstStyle/>
          <a:p>
            <a:r>
              <a:rPr lang="en-US" dirty="0"/>
              <a:t>Who we are and wtf we are doing</a:t>
            </a:r>
          </a:p>
        </p:txBody>
      </p:sp>
    </p:spTree>
    <p:extLst>
      <p:ext uri="{BB962C8B-B14F-4D97-AF65-F5344CB8AC3E}">
        <p14:creationId xmlns:p14="http://schemas.microsoft.com/office/powerpoint/2010/main" val="2845049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614473" y="101600"/>
            <a:ext cx="10963053" cy="3496125"/>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700" b="1" u="sng" dirty="0">
                <a:solidFill>
                  <a:schemeClr val="bg1"/>
                </a:solidFill>
                <a:latin typeface="+mj-lt"/>
              </a:rPr>
              <a:t>VIX (Volatility Index)</a:t>
            </a:r>
          </a:p>
          <a:p>
            <a:pPr algn="l"/>
            <a:r>
              <a:rPr lang="en-US" sz="3300" dirty="0">
                <a:solidFill>
                  <a:schemeClr val="bg1"/>
                </a:solidFill>
              </a:rPr>
              <a:t>What is the VIX?</a:t>
            </a:r>
          </a:p>
          <a:p>
            <a:pPr marL="457200" indent="-457200" algn="l">
              <a:buFont typeface="Arial" panose="020B0604020202020204" pitchFamily="34" charset="0"/>
              <a:buChar char="•"/>
            </a:pPr>
            <a:r>
              <a:rPr lang="en-US" sz="3700" dirty="0">
                <a:solidFill>
                  <a:schemeClr val="bg1"/>
                </a:solidFill>
              </a:rPr>
              <a:t>Created by the Chicago Board Options Exchange (CBOE), the VIX is a market index (a non-tradeable market statistic) that, in essence, </a:t>
            </a:r>
            <a:r>
              <a:rPr lang="en-US" sz="3700" b="1" u="sng" dirty="0">
                <a:solidFill>
                  <a:schemeClr val="bg1"/>
                </a:solidFill>
              </a:rPr>
              <a:t>measures the price of insurance on stocks</a:t>
            </a:r>
            <a:r>
              <a:rPr lang="en-US" sz="3700" dirty="0">
                <a:solidFill>
                  <a:schemeClr val="bg1"/>
                </a:solidFill>
              </a:rPr>
              <a:t> (the S&amp;P 500).</a:t>
            </a:r>
          </a:p>
          <a:p>
            <a:pPr marL="457200" indent="-457200" algn="l">
              <a:buFont typeface="Arial" panose="020B0604020202020204" pitchFamily="34" charset="0"/>
              <a:buChar char="•"/>
            </a:pPr>
            <a:r>
              <a:rPr lang="en-US" sz="3700" dirty="0">
                <a:solidFill>
                  <a:schemeClr val="bg1"/>
                </a:solidFill>
              </a:rPr>
              <a:t>It is also known as the "Fear Gauge" or "Fear Index”.</a:t>
            </a:r>
          </a:p>
          <a:p>
            <a:pPr marL="457200" indent="-457200" algn="l">
              <a:buFont typeface="Arial" panose="020B0604020202020204" pitchFamily="34" charset="0"/>
              <a:buChar char="•"/>
            </a:pPr>
            <a:endParaRPr lang="en-US" sz="3700" dirty="0">
              <a:solidFill>
                <a:schemeClr val="bg1"/>
              </a:solidFill>
            </a:endParaRPr>
          </a:p>
        </p:txBody>
      </p:sp>
      <p:sp>
        <p:nvSpPr>
          <p:cNvPr id="3" name="Rectangle 2"/>
          <p:cNvSpPr/>
          <p:nvPr/>
        </p:nvSpPr>
        <p:spPr>
          <a:xfrm>
            <a:off x="11879282" y="6482227"/>
            <a:ext cx="219919" cy="27715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4" name="Rectangle 3"/>
          <p:cNvSpPr/>
          <p:nvPr/>
        </p:nvSpPr>
        <p:spPr>
          <a:xfrm>
            <a:off x="11588086" y="6482226"/>
            <a:ext cx="219919" cy="27715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pic>
        <p:nvPicPr>
          <p:cNvPr id="5" name="Picture 4">
            <a:extLst>
              <a:ext uri="{FF2B5EF4-FFF2-40B4-BE49-F238E27FC236}">
                <a16:creationId xmlns:a16="http://schemas.microsoft.com/office/drawing/2014/main" id="{F8B70B5B-D048-462E-857A-5C0AED782F13}"/>
              </a:ext>
            </a:extLst>
          </p:cNvPr>
          <p:cNvPicPr>
            <a:picLocks noChangeAspect="1"/>
          </p:cNvPicPr>
          <p:nvPr/>
        </p:nvPicPr>
        <p:blipFill>
          <a:blip r:embed="rId3"/>
          <a:stretch>
            <a:fillRect/>
          </a:stretch>
        </p:blipFill>
        <p:spPr>
          <a:xfrm>
            <a:off x="1919112" y="3733643"/>
            <a:ext cx="8009140" cy="3124357"/>
          </a:xfrm>
          <a:prstGeom prst="rect">
            <a:avLst/>
          </a:prstGeom>
        </p:spPr>
      </p:pic>
    </p:spTree>
    <p:extLst>
      <p:ext uri="{BB962C8B-B14F-4D97-AF65-F5344CB8AC3E}">
        <p14:creationId xmlns:p14="http://schemas.microsoft.com/office/powerpoint/2010/main" val="140168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4924AE-4874-461D-9309-9050AD74D6D5}"/>
              </a:ext>
            </a:extLst>
          </p:cNvPr>
          <p:cNvPicPr>
            <a:picLocks noChangeAspect="1"/>
          </p:cNvPicPr>
          <p:nvPr/>
        </p:nvPicPr>
        <p:blipFill>
          <a:blip r:embed="rId3"/>
          <a:stretch>
            <a:fillRect/>
          </a:stretch>
        </p:blipFill>
        <p:spPr>
          <a:xfrm>
            <a:off x="1646141" y="0"/>
            <a:ext cx="8899718" cy="5020354"/>
          </a:xfrm>
          <a:prstGeom prst="rect">
            <a:avLst/>
          </a:prstGeom>
        </p:spPr>
      </p:pic>
      <p:sp>
        <p:nvSpPr>
          <p:cNvPr id="4" name="Rectangle 3">
            <a:extLst>
              <a:ext uri="{FF2B5EF4-FFF2-40B4-BE49-F238E27FC236}">
                <a16:creationId xmlns:a16="http://schemas.microsoft.com/office/drawing/2014/main" id="{C8643F99-F2EB-4BB7-8175-222CE7B05255}"/>
              </a:ext>
            </a:extLst>
          </p:cNvPr>
          <p:cNvSpPr/>
          <p:nvPr/>
        </p:nvSpPr>
        <p:spPr>
          <a:xfrm>
            <a:off x="214423" y="5876191"/>
            <a:ext cx="12099402" cy="923330"/>
          </a:xfrm>
          <a:prstGeom prst="rect">
            <a:avLst/>
          </a:prstGeom>
        </p:spPr>
        <p:txBody>
          <a:bodyPr wrap="square">
            <a:spAutoFit/>
          </a:bodyPr>
          <a:lstStyle/>
          <a:p>
            <a:r>
              <a:rPr lang="en-US" dirty="0">
                <a:solidFill>
                  <a:schemeClr val="bg1"/>
                </a:solidFill>
                <a:sym typeface="Wingdings" panose="05000000000000000000" pitchFamily="2" charset="2"/>
              </a:rPr>
              <a:t>In contango, contracts further out in time trade at a premium. In backwardation, the opposite is true.</a:t>
            </a:r>
          </a:p>
          <a:p>
            <a:r>
              <a:rPr lang="en-US" dirty="0">
                <a:solidFill>
                  <a:schemeClr val="bg1"/>
                </a:solidFill>
              </a:rPr>
              <a:t>Negative roll return/contango represents volatility risk premium (return you would make for exposing yourself to the risk).</a:t>
            </a:r>
          </a:p>
          <a:p>
            <a:r>
              <a:rPr lang="en-US" b="1" u="sng" dirty="0">
                <a:solidFill>
                  <a:schemeClr val="bg1"/>
                </a:solidFill>
              </a:rPr>
              <a:t>General Strategy:</a:t>
            </a:r>
            <a:r>
              <a:rPr lang="en-US" b="1" dirty="0">
                <a:solidFill>
                  <a:schemeClr val="bg1"/>
                </a:solidFill>
              </a:rPr>
              <a:t> </a:t>
            </a:r>
            <a:r>
              <a:rPr lang="en-US" dirty="0">
                <a:solidFill>
                  <a:schemeClr val="bg1"/>
                </a:solidFill>
              </a:rPr>
              <a:t>Sell the futures contracts when the curve is in contango and buy them when it is in backwardation. </a:t>
            </a:r>
          </a:p>
        </p:txBody>
      </p:sp>
    </p:spTree>
    <p:extLst>
      <p:ext uri="{BB962C8B-B14F-4D97-AF65-F5344CB8AC3E}">
        <p14:creationId xmlns:p14="http://schemas.microsoft.com/office/powerpoint/2010/main" val="3676481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xcurve">
            <a:hlinkClick r:id="" action="ppaction://media"/>
            <a:extLst>
              <a:ext uri="{FF2B5EF4-FFF2-40B4-BE49-F238E27FC236}">
                <a16:creationId xmlns:a16="http://schemas.microsoft.com/office/drawing/2014/main" id="{4E3FE6F3-AB42-45A9-AF16-7239D7CFDE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1999" cy="6905017"/>
          </a:xfrm>
          <a:prstGeom prst="rect">
            <a:avLst/>
          </a:prstGeom>
        </p:spPr>
      </p:pic>
    </p:spTree>
    <p:extLst>
      <p:ext uri="{BB962C8B-B14F-4D97-AF65-F5344CB8AC3E}">
        <p14:creationId xmlns:p14="http://schemas.microsoft.com/office/powerpoint/2010/main" val="254802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Digital Numbers">
            <a:extLst>
              <a:ext uri="{FF2B5EF4-FFF2-40B4-BE49-F238E27FC236}">
                <a16:creationId xmlns:a16="http://schemas.microsoft.com/office/drawing/2014/main" id="{45018DCE-6216-476A-A58D-9D0E07B8660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0" y="0"/>
            <a:ext cx="12192000" cy="6858160"/>
          </a:xfrm>
          <a:prstGeom prst="rect">
            <a:avLst/>
          </a:prstGeom>
        </p:spPr>
      </p:pic>
      <p:pic>
        <p:nvPicPr>
          <p:cNvPr id="4" name="Picture 3">
            <a:extLst>
              <a:ext uri="{FF2B5EF4-FFF2-40B4-BE49-F238E27FC236}">
                <a16:creationId xmlns:a16="http://schemas.microsoft.com/office/drawing/2014/main" id="{EF1C3A80-E4D2-45B1-8F94-922FD4AE2FF8}"/>
              </a:ext>
            </a:extLst>
          </p:cNvPr>
          <p:cNvPicPr>
            <a:picLocks noChangeAspect="1"/>
          </p:cNvPicPr>
          <p:nvPr/>
        </p:nvPicPr>
        <p:blipFill>
          <a:blip r:embed="rId4"/>
          <a:stretch>
            <a:fillRect/>
          </a:stretch>
        </p:blipFill>
        <p:spPr>
          <a:xfrm>
            <a:off x="883817" y="597672"/>
            <a:ext cx="10332051" cy="5558289"/>
          </a:xfrm>
          <a:prstGeom prst="rect">
            <a:avLst/>
          </a:prstGeom>
        </p:spPr>
      </p:pic>
      <p:pic>
        <p:nvPicPr>
          <p:cNvPr id="5" name="Picture 4">
            <a:extLst>
              <a:ext uri="{FF2B5EF4-FFF2-40B4-BE49-F238E27FC236}">
                <a16:creationId xmlns:a16="http://schemas.microsoft.com/office/drawing/2014/main" id="{19A84683-1A38-4295-91AC-AC36E067CD0E}"/>
              </a:ext>
            </a:extLst>
          </p:cNvPr>
          <p:cNvPicPr>
            <a:picLocks noChangeAspect="1"/>
          </p:cNvPicPr>
          <p:nvPr/>
        </p:nvPicPr>
        <p:blipFill>
          <a:blip r:embed="rId5"/>
          <a:stretch>
            <a:fillRect/>
          </a:stretch>
        </p:blipFill>
        <p:spPr>
          <a:xfrm>
            <a:off x="1656679" y="1003723"/>
            <a:ext cx="1857375" cy="1895475"/>
          </a:xfrm>
          <a:prstGeom prst="rect">
            <a:avLst/>
          </a:prstGeom>
        </p:spPr>
      </p:pic>
      <p:sp>
        <p:nvSpPr>
          <p:cNvPr id="6" name="Content Placeholder 2">
            <a:extLst>
              <a:ext uri="{FF2B5EF4-FFF2-40B4-BE49-F238E27FC236}">
                <a16:creationId xmlns:a16="http://schemas.microsoft.com/office/drawing/2014/main" id="{39EB147C-5DC1-4FDD-AC12-90E9D9CBA1A7}"/>
              </a:ext>
            </a:extLst>
          </p:cNvPr>
          <p:cNvSpPr txBox="1">
            <a:spLocks/>
          </p:cNvSpPr>
          <p:nvPr/>
        </p:nvSpPr>
        <p:spPr>
          <a:xfrm>
            <a:off x="3514054" y="110598"/>
            <a:ext cx="5435842" cy="40605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u="sng" dirty="0">
                <a:solidFill>
                  <a:schemeClr val="bg1"/>
                </a:solidFill>
              </a:rPr>
              <a:t>Equity Curve (Performance Evaluation)</a:t>
            </a:r>
          </a:p>
        </p:txBody>
      </p:sp>
      <p:sp>
        <p:nvSpPr>
          <p:cNvPr id="7" name="Rectangle 6">
            <a:extLst>
              <a:ext uri="{FF2B5EF4-FFF2-40B4-BE49-F238E27FC236}">
                <a16:creationId xmlns:a16="http://schemas.microsoft.com/office/drawing/2014/main" id="{C8643F99-F2EB-4BB7-8175-222CE7B05255}"/>
              </a:ext>
            </a:extLst>
          </p:cNvPr>
          <p:cNvSpPr/>
          <p:nvPr/>
        </p:nvSpPr>
        <p:spPr>
          <a:xfrm>
            <a:off x="793158" y="6236984"/>
            <a:ext cx="12099402" cy="369332"/>
          </a:xfrm>
          <a:prstGeom prst="rect">
            <a:avLst/>
          </a:prstGeom>
        </p:spPr>
        <p:txBody>
          <a:bodyPr wrap="square">
            <a:spAutoFit/>
          </a:bodyPr>
          <a:lstStyle/>
          <a:p>
            <a:r>
              <a:rPr lang="en-US" dirty="0">
                <a:solidFill>
                  <a:schemeClr val="bg1"/>
                </a:solidFill>
              </a:rPr>
              <a:t>The Equity Curve is the hypothetical account balance.</a:t>
            </a:r>
          </a:p>
        </p:txBody>
      </p:sp>
    </p:spTree>
    <p:extLst>
      <p:ext uri="{BB962C8B-B14F-4D97-AF65-F5344CB8AC3E}">
        <p14:creationId xmlns:p14="http://schemas.microsoft.com/office/powerpoint/2010/main" val="211177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F8F9D0-A486-44DF-9A8D-16BE91720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835" y="3954913"/>
            <a:ext cx="5507324" cy="2903086"/>
          </a:xfrm>
          <a:prstGeom prst="rect">
            <a:avLst/>
          </a:prstGeom>
        </p:spPr>
      </p:pic>
      <p:sp>
        <p:nvSpPr>
          <p:cNvPr id="2" name="Content Placeholder 2"/>
          <p:cNvSpPr txBox="1">
            <a:spLocks/>
          </p:cNvSpPr>
          <p:nvPr/>
        </p:nvSpPr>
        <p:spPr>
          <a:xfrm>
            <a:off x="104593" y="104956"/>
            <a:ext cx="12087407" cy="413137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700" b="1" u="sng" dirty="0">
                <a:latin typeface="+mj-lt"/>
              </a:rPr>
              <a:t>Objective Functions</a:t>
            </a:r>
          </a:p>
          <a:p>
            <a:pPr marL="342900" indent="-342900" algn="l">
              <a:buFont typeface="Arial" panose="020B0604020202020204" pitchFamily="34" charset="0"/>
              <a:buChar char="•"/>
            </a:pPr>
            <a:r>
              <a:rPr lang="en-US" sz="4000" dirty="0"/>
              <a:t>Sharpe Ratio</a:t>
            </a:r>
          </a:p>
          <a:p>
            <a:pPr marL="800100" lvl="1" indent="-342900" algn="l">
              <a:lnSpc>
                <a:spcPct val="120000"/>
              </a:lnSpc>
              <a:buFont typeface="Arial" panose="020B0604020202020204" pitchFamily="34" charset="0"/>
              <a:buChar char="•"/>
            </a:pPr>
            <a:r>
              <a:rPr lang="en-US" sz="2900" dirty="0"/>
              <a:t>The </a:t>
            </a:r>
            <a:r>
              <a:rPr lang="en-US" sz="2900" b="1" dirty="0"/>
              <a:t>Sharpe ratio </a:t>
            </a:r>
            <a:r>
              <a:rPr lang="en-US" sz="2900" dirty="0"/>
              <a:t>was developed by Nobel laureate William F. Sharpe, and is used to help investors understand the return of an investment compared to its risk. The ratio is the average return earned in excess of the risk-free rate per unit of volatility or total risk.</a:t>
            </a:r>
          </a:p>
          <a:p>
            <a:pPr lvl="1"/>
            <a:endParaRPr lang="en-US" dirty="0"/>
          </a:p>
          <a:p>
            <a:pPr marL="342900" indent="-342900" algn="l">
              <a:buFont typeface="Arial" panose="020B0604020202020204" pitchFamily="34" charset="0"/>
              <a:buChar char="•"/>
            </a:pPr>
            <a:r>
              <a:rPr lang="en-US" sz="4000" dirty="0"/>
              <a:t>Annualized Total Return/ Maximum Drawdown</a:t>
            </a:r>
          </a:p>
          <a:p>
            <a:pPr marL="800100" lvl="1" indent="-342900" algn="l">
              <a:lnSpc>
                <a:spcPct val="120000"/>
              </a:lnSpc>
              <a:buFont typeface="Arial" panose="020B0604020202020204" pitchFamily="34" charset="0"/>
              <a:buChar char="•"/>
            </a:pPr>
            <a:r>
              <a:rPr lang="en-US" sz="2900" dirty="0"/>
              <a:t>An </a:t>
            </a:r>
            <a:r>
              <a:rPr lang="en-US" sz="2900" b="1" dirty="0"/>
              <a:t>annualized total return </a:t>
            </a:r>
            <a:r>
              <a:rPr lang="en-US" sz="2900" dirty="0"/>
              <a:t>is the geometric average amount of money earned by an investment each year over a given time period. It is calculated as a geometric average to show what an investor would earn over a period of time if the annual return was compounded. An annualized total return provides only a snapshot of an investment's performance and does not give investors any indication of its volatility.</a:t>
            </a:r>
          </a:p>
          <a:p>
            <a:pPr lvl="1" algn="l"/>
            <a:endParaRPr lang="en-US" dirty="0"/>
          </a:p>
          <a:p>
            <a:pPr lvl="1" algn="l"/>
            <a:endParaRPr lang="en-US" dirty="0"/>
          </a:p>
          <a:p>
            <a:pPr lvl="1" algn="l"/>
            <a:endParaRPr lang="en-US" dirty="0"/>
          </a:p>
          <a:p>
            <a:pPr marL="342900" indent="-342900" algn="l">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2E77F845-DDF3-4EF0-87D5-1619F7C67712}"/>
              </a:ext>
            </a:extLst>
          </p:cNvPr>
          <p:cNvSpPr/>
          <p:nvPr/>
        </p:nvSpPr>
        <p:spPr>
          <a:xfrm>
            <a:off x="104593" y="4061180"/>
            <a:ext cx="5161888" cy="2831544"/>
          </a:xfrm>
          <a:prstGeom prst="rect">
            <a:avLst/>
          </a:prstGeom>
        </p:spPr>
        <p:txBody>
          <a:bodyPr wrap="square">
            <a:spAutoFit/>
          </a:bodyPr>
          <a:lstStyle/>
          <a:p>
            <a:pPr marL="800100" lvl="1" indent="-342900">
              <a:buFont typeface="Arial" panose="020B0604020202020204" pitchFamily="34" charset="0"/>
              <a:buChar char="•"/>
            </a:pPr>
            <a:r>
              <a:rPr lang="en-US" sz="2000" dirty="0"/>
              <a:t>A </a:t>
            </a:r>
            <a:r>
              <a:rPr lang="en-US" sz="2000" b="1" dirty="0"/>
              <a:t>maximum drawdown </a:t>
            </a:r>
            <a:r>
              <a:rPr lang="en-US" sz="2000" dirty="0"/>
              <a:t>(MAXDD) is the maximum loss from a peak to a trough of a portfolio, before a new peak is attained. Maximum Drawdown is an indicator of downside risk over a specified time period. It can be used both as a stand-alone measure or as an input into other metrics. </a:t>
            </a:r>
          </a:p>
          <a:p>
            <a:pPr marL="800100" lvl="1" indent="-342900">
              <a:buFont typeface="Arial" panose="020B0604020202020204" pitchFamily="34" charset="0"/>
              <a:buChar char="•"/>
            </a:pPr>
            <a:endParaRPr lang="en-US" dirty="0"/>
          </a:p>
        </p:txBody>
      </p:sp>
      <p:sp>
        <p:nvSpPr>
          <p:cNvPr id="7" name="Rectangle 6"/>
          <p:cNvSpPr/>
          <p:nvPr/>
        </p:nvSpPr>
        <p:spPr>
          <a:xfrm>
            <a:off x="11361959" y="6557696"/>
            <a:ext cx="219919" cy="2771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8" name="Rectangle 7"/>
          <p:cNvSpPr/>
          <p:nvPr/>
        </p:nvSpPr>
        <p:spPr>
          <a:xfrm>
            <a:off x="11070763" y="6557695"/>
            <a:ext cx="219919" cy="2771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9" name="Rectangle 8"/>
          <p:cNvSpPr/>
          <p:nvPr/>
        </p:nvSpPr>
        <p:spPr>
          <a:xfrm>
            <a:off x="11926891" y="6557695"/>
            <a:ext cx="219919" cy="2771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10" name="Rectangle 9"/>
          <p:cNvSpPr/>
          <p:nvPr/>
        </p:nvSpPr>
        <p:spPr>
          <a:xfrm>
            <a:off x="11635695" y="6557694"/>
            <a:ext cx="219919" cy="2771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Tree>
    <p:extLst>
      <p:ext uri="{BB962C8B-B14F-4D97-AF65-F5344CB8AC3E}">
        <p14:creationId xmlns:p14="http://schemas.microsoft.com/office/powerpoint/2010/main" val="2181262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id="{C808508B-0F2F-45D6-84A9-5123274F57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6635"/>
            <a:ext cx="12191980" cy="6857990"/>
          </a:xfrm>
          <a:prstGeom prst="rect">
            <a:avLst/>
          </a:prstGeom>
        </p:spPr>
      </p:pic>
      <p:sp>
        <p:nvSpPr>
          <p:cNvPr id="2" name="Content Placeholder 2">
            <a:extLst>
              <a:ext uri="{FF2B5EF4-FFF2-40B4-BE49-F238E27FC236}">
                <a16:creationId xmlns:a16="http://schemas.microsoft.com/office/drawing/2014/main" id="{858A36FF-DD8D-4489-8070-A02EAC90D743}"/>
              </a:ext>
            </a:extLst>
          </p:cNvPr>
          <p:cNvSpPr txBox="1">
            <a:spLocks/>
          </p:cNvSpPr>
          <p:nvPr/>
        </p:nvSpPr>
        <p:spPr>
          <a:xfrm>
            <a:off x="837541" y="122122"/>
            <a:ext cx="10678963" cy="15721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u="sng" dirty="0">
                <a:solidFill>
                  <a:schemeClr val="bg1"/>
                </a:solidFill>
                <a:latin typeface="+mj-lt"/>
              </a:rPr>
              <a:t>Overfitting/Walk Forward Analysis</a:t>
            </a:r>
          </a:p>
        </p:txBody>
      </p:sp>
      <p:pic>
        <p:nvPicPr>
          <p:cNvPr id="5" name="Picture 4">
            <a:extLst>
              <a:ext uri="{FF2B5EF4-FFF2-40B4-BE49-F238E27FC236}">
                <a16:creationId xmlns:a16="http://schemas.microsoft.com/office/drawing/2014/main" id="{7DDAC878-AB4C-4E0B-A4A5-49B87B0B4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134" y="1041182"/>
            <a:ext cx="5772150" cy="5520367"/>
          </a:xfrm>
          <a:prstGeom prst="rect">
            <a:avLst/>
          </a:prstGeom>
          <a:noFill/>
        </p:spPr>
      </p:pic>
    </p:spTree>
    <p:extLst>
      <p:ext uri="{BB962C8B-B14F-4D97-AF65-F5344CB8AC3E}">
        <p14:creationId xmlns:p14="http://schemas.microsoft.com/office/powerpoint/2010/main" val="2437885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7147</TotalTime>
  <Words>384</Words>
  <Application>Microsoft Office PowerPoint</Application>
  <PresentationFormat>Widescreen</PresentationFormat>
  <Paragraphs>55</Paragraphs>
  <Slides>8</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General Atomics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Matteson, Daniel</dc:creator>
  <cp:lastModifiedBy>Daniel Matteson</cp:lastModifiedBy>
  <cp:revision>117</cp:revision>
  <dcterms:created xsi:type="dcterms:W3CDTF">2018-12-05T19:40:37Z</dcterms:created>
  <dcterms:modified xsi:type="dcterms:W3CDTF">2019-01-13T00:51:01Z</dcterms:modified>
</cp:coreProperties>
</file>